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4" r:id="rId9"/>
    <p:sldId id="265" r:id="rId10"/>
    <p:sldId id="266" r:id="rId11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8BAC-E27B-464D-AB8C-45D03944F051}" type="datetimeFigureOut">
              <a:rPr lang="it-IT" smtClean="0"/>
              <a:pPr/>
              <a:t>08/10/2020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7B94-33BE-48BF-AAFE-9BBE8AF18BD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8BAC-E27B-464D-AB8C-45D03944F051}" type="datetimeFigureOut">
              <a:rPr lang="it-IT" smtClean="0"/>
              <a:pPr/>
              <a:t>08/10/2020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7B94-33BE-48BF-AAFE-9BBE8AF18BD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8BAC-E27B-464D-AB8C-45D03944F051}" type="datetimeFigureOut">
              <a:rPr lang="it-IT" smtClean="0"/>
              <a:pPr/>
              <a:t>08/10/2020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7B94-33BE-48BF-AAFE-9BBE8AF18BD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8BAC-E27B-464D-AB8C-45D03944F051}" type="datetimeFigureOut">
              <a:rPr lang="it-IT" smtClean="0"/>
              <a:pPr/>
              <a:t>08/10/2020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7B94-33BE-48BF-AAFE-9BBE8AF18BD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8BAC-E27B-464D-AB8C-45D03944F051}" type="datetimeFigureOut">
              <a:rPr lang="it-IT" smtClean="0"/>
              <a:pPr/>
              <a:t>08/10/2020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7B94-33BE-48BF-AAFE-9BBE8AF18BD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8BAC-E27B-464D-AB8C-45D03944F051}" type="datetimeFigureOut">
              <a:rPr lang="it-IT" smtClean="0"/>
              <a:pPr/>
              <a:t>08/10/2020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7B94-33BE-48BF-AAFE-9BBE8AF18BD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8BAC-E27B-464D-AB8C-45D03944F051}" type="datetimeFigureOut">
              <a:rPr lang="it-IT" smtClean="0"/>
              <a:pPr/>
              <a:t>08/10/2020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7B94-33BE-48BF-AAFE-9BBE8AF18BD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8BAC-E27B-464D-AB8C-45D03944F051}" type="datetimeFigureOut">
              <a:rPr lang="it-IT" smtClean="0"/>
              <a:pPr/>
              <a:t>08/10/2020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7B94-33BE-48BF-AAFE-9BBE8AF18BD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8BAC-E27B-464D-AB8C-45D03944F051}" type="datetimeFigureOut">
              <a:rPr lang="it-IT" smtClean="0"/>
              <a:pPr/>
              <a:t>08/10/2020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7B94-33BE-48BF-AAFE-9BBE8AF18BD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8BAC-E27B-464D-AB8C-45D03944F051}" type="datetimeFigureOut">
              <a:rPr lang="it-IT" smtClean="0"/>
              <a:pPr/>
              <a:t>08/10/2020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7B94-33BE-48BF-AAFE-9BBE8AF18BD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8BAC-E27B-464D-AB8C-45D03944F051}" type="datetimeFigureOut">
              <a:rPr lang="it-IT" smtClean="0"/>
              <a:pPr/>
              <a:t>08/10/2020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7B94-33BE-48BF-AAFE-9BBE8AF18BD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68BAC-E27B-464D-AB8C-45D03944F051}" type="datetimeFigureOut">
              <a:rPr lang="it-IT" smtClean="0"/>
              <a:pPr/>
              <a:t>08/10/2020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47B94-33BE-48BF-AAFE-9BBE8AF18BD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285866"/>
            <a:ext cx="7772400" cy="1102519"/>
          </a:xfrm>
        </p:spPr>
        <p:txBody>
          <a:bodyPr/>
          <a:lstStyle/>
          <a:p>
            <a:r>
              <a:rPr lang="it-IT" dirty="0" smtClean="0"/>
              <a:t>Nazionalismo e imperialismo</a:t>
            </a:r>
            <a:endParaRPr lang="it-IT" dirty="0"/>
          </a:p>
        </p:txBody>
      </p:sp>
      <p:pic>
        <p:nvPicPr>
          <p:cNvPr id="4" name="Immagine 3" descr="Immagine correlata"/>
          <p:cNvPicPr/>
          <p:nvPr/>
        </p:nvPicPr>
        <p:blipFill>
          <a:blip r:embed="rId2" cstate="print">
            <a:lum contrast="10000"/>
          </a:blip>
          <a:srcRect t="7210" b="10031"/>
          <a:stretch>
            <a:fillRect/>
          </a:stretch>
        </p:blipFill>
        <p:spPr bwMode="auto">
          <a:xfrm>
            <a:off x="3000364" y="2500312"/>
            <a:ext cx="314327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/>
          <a:srcRect l="26013"/>
          <a:stretch>
            <a:fillRect/>
          </a:stretch>
        </p:blipFill>
        <p:spPr bwMode="auto">
          <a:xfrm>
            <a:off x="142844" y="357172"/>
            <a:ext cx="4633639" cy="437991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429256" y="285734"/>
            <a:ext cx="350046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potenze europee videro 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nell’Africa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una facile zona di conquista (viene perfino definita </a:t>
            </a:r>
            <a:r>
              <a:rPr kumimoji="0" lang="it-IT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</a:t>
            </a:r>
            <a:r>
              <a:rPr kumimoji="0" lang="it-IT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nullius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cosa di nessuno). Nel 1884-5, nella </a:t>
            </a:r>
            <a:r>
              <a:rPr kumimoji="0" lang="it-IT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Conferenza di Berlino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(convocata da Bismarck) si legalizzò perfino l’azione dei paesi europei nel continente africano. In pratica, l’Africa venne spartita a tavolino, pensando a un presunto equilibrio europeo. La conquista, agevolata dalle armi moderne (che gli africani non possedevano) fu accompagnata da violenze e massacri. Vediamo, alla vigilia della I guerra mondiale, quel che è successo dell’Africa (occupata in soli 30 anni!).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857752" y="3000378"/>
            <a:ext cx="4071966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L’Italia possiede Eritrea e Somalia. Con </a:t>
            </a:r>
            <a:r>
              <a:rPr lang="it-IT" dirty="0" err="1"/>
              <a:t>Depretis</a:t>
            </a:r>
            <a:r>
              <a:rPr lang="it-IT" dirty="0"/>
              <a:t> e </a:t>
            </a:r>
            <a:r>
              <a:rPr lang="it-IT" dirty="0" err="1"/>
              <a:t>Crispi</a:t>
            </a:r>
            <a:r>
              <a:rPr lang="it-IT" dirty="0"/>
              <a:t> provò ad </a:t>
            </a:r>
            <a:r>
              <a:rPr lang="it-IT" dirty="0" smtClean="0"/>
              <a:t>allargare </a:t>
            </a:r>
            <a:r>
              <a:rPr lang="it-IT" dirty="0"/>
              <a:t>le proprie terre ottenendo clamorose sconfitte </a:t>
            </a:r>
            <a:r>
              <a:rPr lang="it-IT" dirty="0" smtClean="0"/>
              <a:t>(es. 1896</a:t>
            </a:r>
            <a:r>
              <a:rPr lang="it-IT" dirty="0"/>
              <a:t>, Adua). Nel 1911, con Giolitti, si assiste all’occupazione </a:t>
            </a:r>
            <a:r>
              <a:rPr lang="it-IT"/>
              <a:t>della </a:t>
            </a:r>
            <a:r>
              <a:rPr lang="it-IT" smtClean="0"/>
              <a:t>Libia.</a:t>
            </a:r>
            <a:endParaRPr lang="it-IT" dirty="0"/>
          </a:p>
        </p:txBody>
      </p:sp>
      <p:cxnSp>
        <p:nvCxnSpPr>
          <p:cNvPr id="7" name="Connettore 2 6"/>
          <p:cNvCxnSpPr/>
          <p:nvPr/>
        </p:nvCxnSpPr>
        <p:spPr>
          <a:xfrm rot="10800000">
            <a:off x="4286248" y="2571750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rot="10800000" flipV="1">
            <a:off x="2786050" y="142858"/>
            <a:ext cx="2357454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rot="10800000" flipV="1">
            <a:off x="3929058" y="928676"/>
            <a:ext cx="1143008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85786" y="357172"/>
            <a:ext cx="7772400" cy="1102519"/>
          </a:xfrm>
        </p:spPr>
        <p:txBody>
          <a:bodyPr/>
          <a:lstStyle/>
          <a:p>
            <a:r>
              <a:rPr lang="it-IT" dirty="0" smtClean="0"/>
              <a:t>Belle époque</a:t>
            </a:r>
            <a:endParaRPr lang="it-IT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489168"/>
            <a:ext cx="835824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 rivoluzione industriale</a:t>
            </a:r>
            <a:r>
              <a:rPr kumimoji="0" lang="it-IT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aveva aperto un’epoca di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benessere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 di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ottimismo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sembrava che nulla potesse ostacolare il progresso dell’uomo.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0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 questo, dopo i fatti tragici della Prima guerra mondiale, il </a:t>
            </a:r>
            <a:r>
              <a:rPr kumimoji="0" lang="it-IT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periodo che va dalla fine dell’Ottocento fino al 1914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è definito, nostalgicamente: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“</a:t>
            </a:r>
            <a:r>
              <a:rPr kumimoji="0" lang="it-IT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BELLE</a:t>
            </a:r>
            <a:r>
              <a:rPr kumimoji="0" lang="it-IT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ÉPOQUE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3286130"/>
            <a:ext cx="2786082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Francia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(e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Parigi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sono il cuore di quest’epoca.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magin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14"/>
            <a:ext cx="278608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357554" y="0"/>
            <a:ext cx="5643602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FRANCIA, fine Ottocento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it-IT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900" b="1" dirty="0" smtClean="0">
                <a:latin typeface="Arial" pitchFamily="34" charset="0"/>
                <a:cs typeface="Arial" pitchFamily="34" charset="0"/>
              </a:rPr>
              <a:t>Guerra franco-prussiana</a:t>
            </a:r>
            <a:r>
              <a:rPr lang="it-IT" sz="1900" dirty="0" smtClean="0">
                <a:latin typeface="Arial" pitchFamily="34" charset="0"/>
                <a:cs typeface="Arial" pitchFamily="34" charset="0"/>
              </a:rPr>
              <a:t>, con </a:t>
            </a:r>
            <a:r>
              <a:rPr lang="it-IT" sz="1900" u="sng" dirty="0" smtClean="0">
                <a:latin typeface="Arial" pitchFamily="34" charset="0"/>
                <a:cs typeface="Arial" pitchFamily="34" charset="0"/>
              </a:rPr>
              <a:t>umiliante</a:t>
            </a:r>
            <a:r>
              <a:rPr lang="it-IT" sz="1900" dirty="0" smtClean="0">
                <a:latin typeface="Arial" pitchFamily="34" charset="0"/>
                <a:cs typeface="Arial" pitchFamily="34" charset="0"/>
              </a:rPr>
              <a:t> sconfitta a </a:t>
            </a:r>
            <a:r>
              <a:rPr lang="it-IT" sz="1900" dirty="0" err="1" smtClean="0">
                <a:latin typeface="Arial" pitchFamily="34" charset="0"/>
                <a:cs typeface="Arial" pitchFamily="34" charset="0"/>
              </a:rPr>
              <a:t>Sedan</a:t>
            </a:r>
            <a:endParaRPr lang="it-IT" sz="19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sz="19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it-IT" sz="19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Umiliante</a:t>
            </a:r>
            <a:r>
              <a:rPr kumimoji="0" lang="it-IT" sz="1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it-IT" sz="19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pace di Francoforte </a:t>
            </a:r>
            <a:r>
              <a:rPr kumimoji="0" lang="it-IT" sz="1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(1871)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900" dirty="0" smtClean="0">
                <a:latin typeface="Arial" pitchFamily="34" charset="0"/>
                <a:cs typeface="Arial" pitchFamily="34" charset="0"/>
              </a:rPr>
              <a:t>perdita di </a:t>
            </a:r>
            <a:r>
              <a:rPr lang="it-IT" sz="1900" b="1" dirty="0" smtClean="0">
                <a:latin typeface="Arial" pitchFamily="34" charset="0"/>
                <a:cs typeface="Arial" pitchFamily="34" charset="0"/>
              </a:rPr>
              <a:t>Alsazia</a:t>
            </a:r>
            <a:r>
              <a:rPr lang="it-IT" sz="19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it-IT" sz="1900" b="1" dirty="0" smtClean="0">
                <a:latin typeface="Arial" pitchFamily="34" charset="0"/>
                <a:cs typeface="Arial" pitchFamily="34" charset="0"/>
              </a:rPr>
              <a:t>Lorena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900" dirty="0" smtClean="0">
                <a:latin typeface="Arial" pitchFamily="34" charset="0"/>
                <a:cs typeface="Arial" pitchFamily="34" charset="0"/>
              </a:rPr>
              <a:t>forte </a:t>
            </a:r>
            <a:r>
              <a:rPr lang="it-IT" sz="1900" b="1" dirty="0" smtClean="0">
                <a:latin typeface="Arial" pitchFamily="34" charset="0"/>
                <a:cs typeface="Arial" pitchFamily="34" charset="0"/>
              </a:rPr>
              <a:t>indennità</a:t>
            </a:r>
            <a:r>
              <a:rPr lang="it-IT" sz="1900" dirty="0" smtClean="0">
                <a:latin typeface="Arial" pitchFamily="34" charset="0"/>
                <a:cs typeface="Arial" pitchFamily="34" charset="0"/>
              </a:rPr>
              <a:t> di guerra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it-IT" sz="19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it-IT" sz="1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proclamazione del </a:t>
            </a:r>
            <a:r>
              <a:rPr kumimoji="0" lang="it-IT" sz="19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II Reich </a:t>
            </a:r>
            <a:r>
              <a:rPr kumimoji="0" lang="it-IT" sz="1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 </a:t>
            </a:r>
            <a:r>
              <a:rPr kumimoji="0" lang="it-IT" sz="19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Versailles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it-IT" sz="1900" baseline="0" dirty="0"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it-IT" sz="19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Conseguenze immediate</a:t>
            </a:r>
            <a:r>
              <a:rPr kumimoji="0" lang="it-IT" sz="1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900" dirty="0" smtClean="0">
                <a:latin typeface="Arial" pitchFamily="34" charset="0"/>
                <a:cs typeface="Arial" pitchFamily="34" charset="0"/>
              </a:rPr>
              <a:t>breccia di Porta Pia; </a:t>
            </a:r>
            <a:r>
              <a:rPr lang="it-IT" sz="1900" b="1" dirty="0" smtClean="0">
                <a:latin typeface="Arial" pitchFamily="34" charset="0"/>
                <a:cs typeface="Arial" pitchFamily="34" charset="0"/>
              </a:rPr>
              <a:t>Roma</a:t>
            </a:r>
            <a:r>
              <a:rPr lang="it-IT" sz="1900" dirty="0" smtClean="0">
                <a:latin typeface="Arial" pitchFamily="34" charset="0"/>
                <a:cs typeface="Arial" pitchFamily="34" charset="0"/>
              </a:rPr>
              <a:t> diventa capitale italiana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it-IT" sz="19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it-IT" sz="19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Comune di Parigi </a:t>
            </a:r>
            <a:r>
              <a:rPr kumimoji="0" lang="it-IT" sz="1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(movimento rivoluzionario socialista, poi represso nella “settimana di sangue”)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it-IT" sz="1900" baseline="0" dirty="0"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it-IT" sz="1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Conseguenze a lungo termine: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190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900" b="1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revanscismo francese</a:t>
            </a:r>
            <a:endParaRPr kumimoji="0" lang="it-IT" sz="19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158" y="142858"/>
            <a:ext cx="8572560" cy="1102519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Sviluppo di imperialismo e nazionalismo</a:t>
            </a:r>
            <a:endParaRPr lang="it-IT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2500312"/>
            <a:ext cx="835824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 sviluppa: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 Un </a:t>
            </a:r>
            <a:r>
              <a:rPr lang="it-IT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esasperato nazionalismo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aggressività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 Una visione globale basata su un 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ordine razziale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Darwinismo sociale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razzismo</a:t>
            </a:r>
          </a:p>
        </p:txBody>
      </p:sp>
      <p:pic>
        <p:nvPicPr>
          <p:cNvPr id="2048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571999" y="1000114"/>
            <a:ext cx="3673215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158" y="142858"/>
            <a:ext cx="8572560" cy="1102519"/>
          </a:xfrm>
        </p:spPr>
        <p:txBody>
          <a:bodyPr>
            <a:normAutofit/>
          </a:bodyPr>
          <a:lstStyle/>
          <a:p>
            <a:r>
              <a:rPr lang="it-IT" dirty="0" smtClean="0"/>
              <a:t>Cause nazionalismo</a:t>
            </a:r>
            <a:endParaRPr lang="it-IT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643056"/>
            <a:ext cx="835824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it-IT" sz="2000" dirty="0" smtClean="0"/>
              <a:t> lo </a:t>
            </a:r>
            <a:r>
              <a:rPr lang="it-IT" sz="2000" i="1" dirty="0"/>
              <a:t>spirito di </a:t>
            </a:r>
            <a:r>
              <a:rPr lang="it-IT" sz="2000" b="1" i="1" dirty="0">
                <a:solidFill>
                  <a:srgbClr val="FF0000"/>
                </a:solidFill>
              </a:rPr>
              <a:t>rivalsa</a:t>
            </a:r>
            <a:r>
              <a:rPr lang="it-IT" sz="2000" dirty="0"/>
              <a:t> </a:t>
            </a:r>
            <a:r>
              <a:rPr lang="it-IT" sz="2000" dirty="0" smtClean="0"/>
              <a:t>(es., i </a:t>
            </a:r>
            <a:r>
              <a:rPr lang="it-IT" sz="2000" dirty="0"/>
              <a:t>francesi contro i tedeschi dopo l’umiliante </a:t>
            </a:r>
            <a:r>
              <a:rPr lang="it-IT" sz="2000" dirty="0" smtClean="0"/>
              <a:t>sconfitta nella </a:t>
            </a:r>
            <a:r>
              <a:rPr lang="it-IT" sz="2000" dirty="0"/>
              <a:t>guerra franco-prussiana del 1870</a:t>
            </a:r>
            <a:r>
              <a:rPr lang="it-IT" sz="2000" dirty="0" smtClean="0"/>
              <a:t>)</a:t>
            </a:r>
            <a:endParaRPr lang="it-IT" sz="2000" dirty="0"/>
          </a:p>
          <a:p>
            <a:pPr lvl="0">
              <a:buFont typeface="Arial" pitchFamily="34" charset="0"/>
              <a:buChar char="•"/>
            </a:pPr>
            <a:r>
              <a:rPr lang="it-IT" sz="2000" i="1" dirty="0" smtClean="0"/>
              <a:t> </a:t>
            </a:r>
            <a:r>
              <a:rPr lang="it-IT" sz="2000" b="1" i="1" dirty="0" smtClean="0">
                <a:solidFill>
                  <a:srgbClr val="FF0000"/>
                </a:solidFill>
              </a:rPr>
              <a:t>l’insofferenza </a:t>
            </a:r>
            <a:r>
              <a:rPr lang="it-IT" sz="2000" b="1" i="1" dirty="0">
                <a:solidFill>
                  <a:srgbClr val="FF0000"/>
                </a:solidFill>
              </a:rPr>
              <a:t>verso il dominio straniero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dirty="0" smtClean="0"/>
              <a:t>(coacervo </a:t>
            </a:r>
            <a:r>
              <a:rPr lang="it-IT" sz="2000" dirty="0"/>
              <a:t>di popoli in </a:t>
            </a:r>
            <a:r>
              <a:rPr lang="it-IT" sz="2000" dirty="0" err="1"/>
              <a:t>Austria-Ungheria</a:t>
            </a:r>
            <a:r>
              <a:rPr lang="it-IT" sz="2000" dirty="0"/>
              <a:t> e </a:t>
            </a:r>
            <a:r>
              <a:rPr lang="it-IT" sz="2000" dirty="0" smtClean="0"/>
              <a:t>Impero ottomano);</a:t>
            </a:r>
            <a:endParaRPr lang="it-IT" sz="2000" dirty="0"/>
          </a:p>
          <a:p>
            <a:pPr lvl="0">
              <a:buFont typeface="Arial" pitchFamily="34" charset="0"/>
              <a:buChar char="•"/>
            </a:pPr>
            <a:r>
              <a:rPr lang="it-IT" sz="2000" i="1" dirty="0" smtClean="0"/>
              <a:t> la </a:t>
            </a:r>
            <a:r>
              <a:rPr lang="it-IT" sz="2000" i="1" dirty="0"/>
              <a:t>volontà di </a:t>
            </a:r>
            <a:r>
              <a:rPr lang="it-IT" sz="2000" b="1" i="1" dirty="0">
                <a:solidFill>
                  <a:srgbClr val="FF0000"/>
                </a:solidFill>
              </a:rPr>
              <a:t>potenza </a:t>
            </a:r>
            <a:r>
              <a:rPr lang="it-IT" sz="2000" b="1" i="1" dirty="0" smtClean="0">
                <a:solidFill>
                  <a:srgbClr val="FF0000"/>
                </a:solidFill>
              </a:rPr>
              <a:t>nazionale</a:t>
            </a:r>
            <a:endParaRPr lang="it-IT" sz="2000" b="1" dirty="0">
              <a:solidFill>
                <a:srgbClr val="FF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it-IT" sz="2000" dirty="0" smtClean="0"/>
              <a:t> idea </a:t>
            </a:r>
            <a:r>
              <a:rPr lang="it-IT" sz="2000" dirty="0"/>
              <a:t>di estendere il proprio territorio a tutti gli </a:t>
            </a:r>
            <a:r>
              <a:rPr lang="it-IT" sz="2000" i="1" dirty="0"/>
              <a:t>uomini della stessa etnia </a:t>
            </a:r>
            <a:r>
              <a:rPr lang="it-IT" sz="2000" dirty="0" smtClean="0"/>
              <a:t>(</a:t>
            </a:r>
            <a:r>
              <a:rPr lang="it-IT" sz="2000" b="1" i="1" dirty="0" smtClean="0">
                <a:solidFill>
                  <a:srgbClr val="FF0000"/>
                </a:solidFill>
              </a:rPr>
              <a:t>panslavismo</a:t>
            </a:r>
            <a:r>
              <a:rPr lang="it-IT" sz="2000" dirty="0" smtClean="0"/>
              <a:t> russo; </a:t>
            </a:r>
            <a:r>
              <a:rPr lang="it-IT" sz="2000" b="1" i="1" dirty="0">
                <a:solidFill>
                  <a:srgbClr val="FF0000"/>
                </a:solidFill>
              </a:rPr>
              <a:t>pangermanismo</a:t>
            </a:r>
            <a:r>
              <a:rPr lang="it-IT" sz="2000" dirty="0"/>
              <a:t> della </a:t>
            </a:r>
            <a:r>
              <a:rPr lang="it-IT" sz="2000" dirty="0" smtClean="0"/>
              <a:t>Germania)</a:t>
            </a:r>
            <a:endParaRPr lang="it-IT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158" y="142858"/>
            <a:ext cx="8572560" cy="1102519"/>
          </a:xfrm>
        </p:spPr>
        <p:txBody>
          <a:bodyPr>
            <a:normAutofit/>
          </a:bodyPr>
          <a:lstStyle/>
          <a:p>
            <a:r>
              <a:rPr lang="it-IT" dirty="0" smtClean="0"/>
              <a:t>Imperialismo</a:t>
            </a:r>
            <a:endParaRPr lang="it-IT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357950" y="214296"/>
            <a:ext cx="2643206" cy="1200329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it-IT" dirty="0"/>
              <a:t>L’estensione delle colonie </a:t>
            </a:r>
            <a:r>
              <a:rPr lang="it-IT" dirty="0" smtClean="0"/>
              <a:t>passa </a:t>
            </a:r>
            <a:r>
              <a:rPr lang="it-IT" dirty="0"/>
              <a:t>da </a:t>
            </a:r>
            <a:r>
              <a:rPr lang="it-IT" b="1" dirty="0"/>
              <a:t>15 milioni</a:t>
            </a:r>
            <a:r>
              <a:rPr lang="it-IT" dirty="0"/>
              <a:t> a circa </a:t>
            </a:r>
            <a:r>
              <a:rPr lang="it-IT" b="1" dirty="0"/>
              <a:t>38 milioni</a:t>
            </a:r>
            <a:r>
              <a:rPr lang="it-IT" dirty="0"/>
              <a:t> di chilometri quadrati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28596" y="1547474"/>
            <a:ext cx="8358246" cy="31700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z="2000" b="1" cap="small" dirty="0" smtClean="0">
                <a:solidFill>
                  <a:srgbClr val="FF0000"/>
                </a:solidFill>
              </a:rPr>
              <a:t>Cause economiche</a:t>
            </a:r>
            <a:endParaRPr lang="it-IT" sz="2000" b="1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 ricerca </a:t>
            </a:r>
            <a:r>
              <a:rPr lang="it-IT" sz="2000" dirty="0"/>
              <a:t>di nuovi </a:t>
            </a:r>
            <a:r>
              <a:rPr lang="it-IT" sz="2000" b="1" dirty="0"/>
              <a:t>mercati</a:t>
            </a:r>
            <a:r>
              <a:rPr lang="it-IT" sz="2000" dirty="0"/>
              <a:t> </a:t>
            </a:r>
            <a:r>
              <a:rPr lang="it-IT" sz="2000" dirty="0" smtClean="0"/>
              <a:t>e </a:t>
            </a:r>
            <a:r>
              <a:rPr lang="it-IT" sz="2000" dirty="0"/>
              <a:t>nuove </a:t>
            </a:r>
            <a:r>
              <a:rPr lang="it-IT" sz="2000" b="1" dirty="0"/>
              <a:t>materie prime</a:t>
            </a:r>
            <a:r>
              <a:rPr lang="it-IT" sz="2000" dirty="0"/>
              <a:t> </a:t>
            </a:r>
            <a:r>
              <a:rPr lang="it-IT" sz="2000" dirty="0" smtClean="0"/>
              <a:t>(per dare slancio alla II </a:t>
            </a:r>
            <a:r>
              <a:rPr lang="it-IT" sz="2000" dirty="0" err="1" smtClean="0"/>
              <a:t>riv</a:t>
            </a:r>
            <a:r>
              <a:rPr lang="it-IT" sz="2000" dirty="0" smtClean="0"/>
              <a:t>. Industriale)</a:t>
            </a:r>
            <a:endParaRPr lang="it-IT" sz="2000" dirty="0"/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 sviluppo </a:t>
            </a:r>
            <a:r>
              <a:rPr lang="it-IT" sz="2000" dirty="0"/>
              <a:t>del capitalismo </a:t>
            </a:r>
            <a:r>
              <a:rPr lang="it-IT" sz="2000" dirty="0" smtClean="0"/>
              <a:t>= eccedenza </a:t>
            </a:r>
            <a:r>
              <a:rPr lang="it-IT" sz="2000" dirty="0"/>
              <a:t>di capitali =</a:t>
            </a:r>
            <a:r>
              <a:rPr lang="it-IT" sz="2000" dirty="0" smtClean="0"/>
              <a:t> serve </a:t>
            </a:r>
            <a:r>
              <a:rPr lang="it-IT" sz="2000" dirty="0"/>
              <a:t>un posto dove </a:t>
            </a:r>
            <a:r>
              <a:rPr lang="it-IT" sz="2000" b="1" dirty="0"/>
              <a:t>investire</a:t>
            </a:r>
            <a:r>
              <a:rPr lang="it-IT" sz="2000" dirty="0"/>
              <a:t> questi </a:t>
            </a:r>
            <a:r>
              <a:rPr lang="it-IT" sz="2000" dirty="0" smtClean="0"/>
              <a:t>soldi</a:t>
            </a:r>
            <a:endParaRPr lang="it-IT" sz="2000" dirty="0"/>
          </a:p>
          <a:p>
            <a:pPr lvl="0"/>
            <a:r>
              <a:rPr lang="it-IT" sz="2000" b="1" cap="small" dirty="0">
                <a:solidFill>
                  <a:srgbClr val="FF0000"/>
                </a:solidFill>
              </a:rPr>
              <a:t>Cause </a:t>
            </a:r>
            <a:r>
              <a:rPr lang="it-IT" sz="2000" b="1" cap="small" dirty="0" smtClean="0">
                <a:solidFill>
                  <a:srgbClr val="FF0000"/>
                </a:solidFill>
              </a:rPr>
              <a:t>politico-ideologiche</a:t>
            </a:r>
            <a:endParaRPr lang="it-IT" sz="2000" b="1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000" b="1" dirty="0" smtClean="0"/>
              <a:t> nazionalismo </a:t>
            </a:r>
            <a:endParaRPr lang="it-IT" sz="2000" dirty="0"/>
          </a:p>
          <a:p>
            <a:pPr>
              <a:buFont typeface="Arial" pitchFamily="34" charset="0"/>
              <a:buChar char="•"/>
            </a:pPr>
            <a:r>
              <a:rPr lang="it-IT" sz="2000" b="1" dirty="0" smtClean="0"/>
              <a:t> razzismo</a:t>
            </a:r>
            <a:r>
              <a:rPr lang="it-IT" sz="2000" dirty="0"/>
              <a:t>: </a:t>
            </a:r>
            <a:r>
              <a:rPr lang="it-IT" sz="2000" dirty="0" smtClean="0"/>
              <a:t>la </a:t>
            </a:r>
            <a:r>
              <a:rPr lang="it-IT" sz="2000" dirty="0"/>
              <a:t>razza </a:t>
            </a:r>
            <a:r>
              <a:rPr lang="it-IT" sz="2000" dirty="0" smtClean="0"/>
              <a:t>bianca è superiore</a:t>
            </a:r>
            <a:r>
              <a:rPr lang="it-IT" sz="2000" dirty="0"/>
              <a:t>:</a:t>
            </a:r>
            <a:r>
              <a:rPr lang="it-IT" sz="2000" dirty="0" smtClean="0"/>
              <a:t> </a:t>
            </a:r>
            <a:r>
              <a:rPr lang="it-IT" sz="2000" dirty="0"/>
              <a:t>tutto il resto </a:t>
            </a:r>
            <a:r>
              <a:rPr lang="it-IT" sz="2000" dirty="0" smtClean="0"/>
              <a:t>deve </a:t>
            </a:r>
            <a:r>
              <a:rPr lang="it-IT" sz="2000" dirty="0"/>
              <a:t>essere </a:t>
            </a:r>
            <a:r>
              <a:rPr lang="it-IT" sz="2000" dirty="0" smtClean="0"/>
              <a:t>sottomesso</a:t>
            </a:r>
            <a:endParaRPr lang="it-IT" sz="2000" dirty="0"/>
          </a:p>
          <a:p>
            <a:pPr lvl="0"/>
            <a:r>
              <a:rPr lang="it-IT" sz="2000" b="1" cap="small" dirty="0">
                <a:solidFill>
                  <a:srgbClr val="FF0000"/>
                </a:solidFill>
              </a:rPr>
              <a:t>Cause </a:t>
            </a:r>
            <a:r>
              <a:rPr lang="it-IT" sz="2000" b="1" cap="small" dirty="0" smtClean="0">
                <a:solidFill>
                  <a:srgbClr val="FF0000"/>
                </a:solidFill>
              </a:rPr>
              <a:t>sociali</a:t>
            </a:r>
            <a:endParaRPr lang="it-IT" sz="2000" b="1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 servono </a:t>
            </a:r>
            <a:r>
              <a:rPr lang="it-IT" sz="2000" dirty="0"/>
              <a:t>nuove colonie per accogliere gli </a:t>
            </a:r>
            <a:r>
              <a:rPr lang="it-IT" sz="2000" b="1" dirty="0" smtClean="0"/>
              <a:t>emigranti</a:t>
            </a:r>
            <a:endParaRPr lang="it-IT" sz="2000" dirty="0"/>
          </a:p>
        </p:txBody>
      </p:sp>
      <p:pic>
        <p:nvPicPr>
          <p:cNvPr id="5" name="Immagine 4" descr="Immagine correlata"/>
          <p:cNvPicPr/>
          <p:nvPr/>
        </p:nvPicPr>
        <p:blipFill>
          <a:blip r:embed="rId2" cstate="print"/>
          <a:srcRect t="7210" b="10031"/>
          <a:stretch>
            <a:fillRect/>
          </a:stretch>
        </p:blipFill>
        <p:spPr bwMode="auto">
          <a:xfrm>
            <a:off x="428597" y="214296"/>
            <a:ext cx="228601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rcRect t="17923"/>
          <a:stretch>
            <a:fillRect/>
          </a:stretch>
        </p:blipFill>
        <p:spPr bwMode="auto">
          <a:xfrm>
            <a:off x="1071538" y="357172"/>
            <a:ext cx="7367923" cy="436087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26028"/>
          <a:stretch>
            <a:fillRect/>
          </a:stretch>
        </p:blipFill>
        <p:spPr bwMode="auto">
          <a:xfrm>
            <a:off x="1142976" y="357172"/>
            <a:ext cx="6852079" cy="435771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42858"/>
            <a:ext cx="6235700" cy="4826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465</Words>
  <Application>Microsoft Office PowerPoint</Application>
  <PresentationFormat>Presentazione su schermo (16:9)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Nazionalismo e imperialismo</vt:lpstr>
      <vt:lpstr>Belle époque</vt:lpstr>
      <vt:lpstr>Diapositiva 3</vt:lpstr>
      <vt:lpstr>Sviluppo di imperialismo e nazionalismo</vt:lpstr>
      <vt:lpstr>Cause nazionalismo</vt:lpstr>
      <vt:lpstr>Imperialismo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Nazionalismo e imperialismo</dc:title>
  <dc:creator>simone.dell@libero.it</dc:creator>
  <cp:lastModifiedBy>simone.dell@libero.it</cp:lastModifiedBy>
  <cp:revision>12</cp:revision>
  <dcterms:created xsi:type="dcterms:W3CDTF">2020-10-08T08:00:01Z</dcterms:created>
  <dcterms:modified xsi:type="dcterms:W3CDTF">2020-10-08T09:25:55Z</dcterms:modified>
</cp:coreProperties>
</file>